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71" r:id="rId3"/>
    <p:sldId id="278" r:id="rId4"/>
    <p:sldId id="272" r:id="rId5"/>
    <p:sldId id="263" r:id="rId6"/>
    <p:sldId id="276" r:id="rId7"/>
    <p:sldId id="279" r:id="rId8"/>
    <p:sldId id="275" r:id="rId9"/>
    <p:sldId id="259" r:id="rId10"/>
    <p:sldId id="264" r:id="rId11"/>
    <p:sldId id="274" r:id="rId12"/>
    <p:sldId id="267" r:id="rId13"/>
    <p:sldId id="273" r:id="rId14"/>
    <p:sldId id="277"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067" autoAdjust="0"/>
  </p:normalViewPr>
  <p:slideViewPr>
    <p:cSldViewPr snapToGrid="0">
      <p:cViewPr varScale="1">
        <p:scale>
          <a:sx n="105" d="100"/>
          <a:sy n="105" d="100"/>
        </p:scale>
        <p:origin x="7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128064-FC8D-46DD-A8AD-3823C5562CD8}" type="datetimeFigureOut">
              <a:rPr lang="en-GB" smtClean="0"/>
              <a:t>23/01/2025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E7AB7-4BDE-46F9-996D-6631E1C4421B}" type="slidenum">
              <a:rPr lang="en-GB" smtClean="0"/>
              <a:t>‹#›</a:t>
            </a:fld>
            <a:endParaRPr lang="en-GB"/>
          </a:p>
        </p:txBody>
      </p:sp>
    </p:spTree>
    <p:extLst>
      <p:ext uri="{BB962C8B-B14F-4D97-AF65-F5344CB8AC3E}">
        <p14:creationId xmlns:p14="http://schemas.microsoft.com/office/powerpoint/2010/main" val="2360145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The Netherlands Plant Eco-phenotyping Centre (NPEC) is facing a challenge in automating the segmentation of plant roots from high-resolution images and controlling a liquid handling robot to inoculate plants in precise locations. Specifically, the Hades system produces daily morphometric images of </a:t>
            </a:r>
            <a:r>
              <a:rPr lang="en-GB" i="1" dirty="0" smtClean="0"/>
              <a:t>Arabidopsis thaliana</a:t>
            </a:r>
            <a:r>
              <a:rPr lang="en-GB" dirty="0" smtClean="0"/>
              <a:t> grown in Petri dishes, where roots crisscross over time, making it difficult to extract accurate quantitative data on root architectures and their interactions with microbial communities. Efficient and automated solutions are needed to overcome the manual bottleneck in image analysis and robotic control, enabling plant scientists to process large-scale datasets and perform precise inoculation experiments.</a:t>
            </a:r>
            <a:endParaRPr lang="en-GB" dirty="0"/>
          </a:p>
        </p:txBody>
      </p:sp>
      <p:sp>
        <p:nvSpPr>
          <p:cNvPr id="4" name="Slide Number Placeholder 3"/>
          <p:cNvSpPr>
            <a:spLocks noGrp="1"/>
          </p:cNvSpPr>
          <p:nvPr>
            <p:ph type="sldNum" sz="quarter" idx="10"/>
          </p:nvPr>
        </p:nvSpPr>
        <p:spPr/>
        <p:txBody>
          <a:bodyPr/>
          <a:lstStyle/>
          <a:p>
            <a:fld id="{33CE7AB7-4BDE-46F9-996D-6631E1C4421B}" type="slidenum">
              <a:rPr lang="en-GB" smtClean="0"/>
              <a:t>2</a:t>
            </a:fld>
            <a:endParaRPr lang="en-GB"/>
          </a:p>
        </p:txBody>
      </p:sp>
    </p:spTree>
    <p:extLst>
      <p:ext uri="{BB962C8B-B14F-4D97-AF65-F5344CB8AC3E}">
        <p14:creationId xmlns:p14="http://schemas.microsoft.com/office/powerpoint/2010/main" val="1011631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1/23/2025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1/23/2025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1/23/2025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1/23/2025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1/23/2025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1/23/2025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1/23/2025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1/23/2025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1/23/2025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1/23/2025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1/23/2025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1/23/2025</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2797" y="3453936"/>
            <a:ext cx="5518066" cy="2268559"/>
          </a:xfrm>
        </p:spPr>
        <p:txBody>
          <a:bodyPr>
            <a:normAutofit fontScale="90000"/>
          </a:bodyPr>
          <a:lstStyle/>
          <a:p>
            <a:r>
              <a:rPr lang="en-GB" dirty="0" smtClean="0"/>
              <a:t>Computer Vision and Robotics</a:t>
            </a:r>
            <a:endParaRPr lang="en-GB" dirty="0"/>
          </a:p>
        </p:txBody>
      </p:sp>
      <p:sp>
        <p:nvSpPr>
          <p:cNvPr id="3" name="Subtitle 2"/>
          <p:cNvSpPr>
            <a:spLocks noGrp="1"/>
          </p:cNvSpPr>
          <p:nvPr>
            <p:ph type="subTitle" idx="1"/>
          </p:nvPr>
        </p:nvSpPr>
        <p:spPr>
          <a:xfrm>
            <a:off x="777220" y="5907160"/>
            <a:ext cx="5357600" cy="385574"/>
          </a:xfrm>
        </p:spPr>
        <p:txBody>
          <a:bodyPr/>
          <a:lstStyle/>
          <a:p>
            <a:r>
              <a:rPr lang="en-GB" dirty="0" smtClean="0"/>
              <a:t>Presenter: </a:t>
            </a:r>
            <a:r>
              <a:rPr lang="en-GB" dirty="0" err="1" smtClean="0"/>
              <a:t>Vladislav</a:t>
            </a:r>
            <a:r>
              <a:rPr lang="en-GB" dirty="0" smtClean="0"/>
              <a:t> Stoimenov, 235030</a:t>
            </a:r>
            <a:endParaRPr lang="en-GB" dirty="0"/>
          </a:p>
        </p:txBody>
      </p:sp>
      <p:pic>
        <p:nvPicPr>
          <p:cNvPr id="4" name="Picture 3"/>
          <p:cNvPicPr>
            <a:picLocks noChangeAspect="1"/>
          </p:cNvPicPr>
          <p:nvPr/>
        </p:nvPicPr>
        <p:blipFill>
          <a:blip r:embed="rId2"/>
          <a:stretch>
            <a:fillRect/>
          </a:stretch>
        </p:blipFill>
        <p:spPr>
          <a:xfrm>
            <a:off x="9853873" y="515267"/>
            <a:ext cx="1428750" cy="2333625"/>
          </a:xfrm>
          <a:prstGeom prst="rect">
            <a:avLst/>
          </a:prstGeom>
        </p:spPr>
      </p:pic>
      <p:pic>
        <p:nvPicPr>
          <p:cNvPr id="5" name="Picture 4"/>
          <p:cNvPicPr>
            <a:picLocks noChangeAspect="1"/>
          </p:cNvPicPr>
          <p:nvPr/>
        </p:nvPicPr>
        <p:blipFill>
          <a:blip r:embed="rId3"/>
          <a:stretch>
            <a:fillRect/>
          </a:stretch>
        </p:blipFill>
        <p:spPr>
          <a:xfrm>
            <a:off x="9161714" y="5503025"/>
            <a:ext cx="2813067" cy="971718"/>
          </a:xfrm>
          <a:prstGeom prst="rect">
            <a:avLst/>
          </a:prstGeom>
        </p:spPr>
      </p:pic>
      <p:sp>
        <p:nvSpPr>
          <p:cNvPr id="6" name="TextBox 5"/>
          <p:cNvSpPr txBox="1"/>
          <p:nvPr/>
        </p:nvSpPr>
        <p:spPr>
          <a:xfrm>
            <a:off x="338328" y="6290077"/>
            <a:ext cx="312906" cy="369332"/>
          </a:xfrm>
          <a:prstGeom prst="rect">
            <a:avLst/>
          </a:prstGeom>
          <a:noFill/>
        </p:spPr>
        <p:txBody>
          <a:bodyPr wrap="none" rtlCol="0">
            <a:spAutoFit/>
          </a:bodyPr>
          <a:lstStyle/>
          <a:p>
            <a:r>
              <a:rPr lang="en-GB" dirty="0" smtClean="0"/>
              <a:t>1</a:t>
            </a:r>
            <a:endParaRPr lang="en-GB" dirty="0"/>
          </a:p>
        </p:txBody>
      </p:sp>
    </p:spTree>
    <p:extLst>
      <p:ext uri="{BB962C8B-B14F-4D97-AF65-F5344CB8AC3E}">
        <p14:creationId xmlns:p14="http://schemas.microsoft.com/office/powerpoint/2010/main" val="36076601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2382" y="366097"/>
            <a:ext cx="7950984" cy="1081705"/>
          </a:xfrm>
        </p:spPr>
        <p:txBody>
          <a:bodyPr/>
          <a:lstStyle/>
          <a:p>
            <a:r>
              <a:rPr lang="en-GB" dirty="0" smtClean="0"/>
              <a:t>Reinforcement Learning</a:t>
            </a:r>
            <a:endParaRPr lang="en-GB" dirty="0"/>
          </a:p>
        </p:txBody>
      </p:sp>
      <p:sp>
        <p:nvSpPr>
          <p:cNvPr id="10" name="Content Placeholder 9"/>
          <p:cNvSpPr>
            <a:spLocks noGrp="1"/>
          </p:cNvSpPr>
          <p:nvPr>
            <p:ph sz="half" idx="2"/>
          </p:nvPr>
        </p:nvSpPr>
        <p:spPr>
          <a:xfrm>
            <a:off x="6666635" y="1518878"/>
            <a:ext cx="3894222" cy="1081784"/>
          </a:xfrm>
        </p:spPr>
        <p:txBody>
          <a:bodyPr>
            <a:normAutofit fontScale="77500" lnSpcReduction="20000"/>
          </a:bodyPr>
          <a:lstStyle/>
          <a:p>
            <a:pPr>
              <a:buFont typeface="Wingdings" panose="05000000000000000000" pitchFamily="2" charset="2"/>
              <a:buChar char="v"/>
            </a:pPr>
            <a:r>
              <a:rPr lang="en-GB" dirty="0" smtClean="0"/>
              <a:t>3 models for different rollout steps – 2048, 4096, 8192</a:t>
            </a:r>
          </a:p>
          <a:p>
            <a:pPr>
              <a:buFont typeface="Wingdings" panose="05000000000000000000" pitchFamily="2" charset="2"/>
              <a:buChar char="v"/>
            </a:pPr>
            <a:r>
              <a:rPr lang="en-GB" dirty="0" smtClean="0"/>
              <a:t>Threshold – 0.001m (1mm)</a:t>
            </a:r>
          </a:p>
          <a:p>
            <a:endParaRPr lang="en-GB" dirty="0"/>
          </a:p>
        </p:txBody>
      </p:sp>
      <p:pic>
        <p:nvPicPr>
          <p:cNvPr id="13" name="Content Placeholder 1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1047" y="707599"/>
            <a:ext cx="3892550" cy="2856158"/>
          </a:xfrm>
        </p:spPr>
      </p:pic>
      <p:sp>
        <p:nvSpPr>
          <p:cNvPr id="14" name="TextBox 13"/>
          <p:cNvSpPr txBox="1"/>
          <p:nvPr/>
        </p:nvSpPr>
        <p:spPr>
          <a:xfrm>
            <a:off x="2422511" y="289158"/>
            <a:ext cx="2112501" cy="369332"/>
          </a:xfrm>
          <a:prstGeom prst="rect">
            <a:avLst/>
          </a:prstGeom>
          <a:noFill/>
        </p:spPr>
        <p:txBody>
          <a:bodyPr wrap="none" rtlCol="0">
            <a:spAutoFit/>
          </a:bodyPr>
          <a:lstStyle/>
          <a:p>
            <a:r>
              <a:rPr lang="en-GB" dirty="0" smtClean="0"/>
              <a:t>RL Implementation</a:t>
            </a:r>
            <a:endParaRPr lang="en-GB"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187" y="3389974"/>
            <a:ext cx="4440436" cy="3322926"/>
          </a:xfrm>
          <a:prstGeom prst="rect">
            <a:avLst/>
          </a:prstGeom>
        </p:spPr>
      </p:pic>
      <p:sp>
        <p:nvSpPr>
          <p:cNvPr id="16" name="TextBox 15"/>
          <p:cNvSpPr txBox="1"/>
          <p:nvPr/>
        </p:nvSpPr>
        <p:spPr>
          <a:xfrm>
            <a:off x="7145829" y="2945827"/>
            <a:ext cx="3647152" cy="369332"/>
          </a:xfrm>
          <a:prstGeom prst="rect">
            <a:avLst/>
          </a:prstGeom>
          <a:noFill/>
        </p:spPr>
        <p:txBody>
          <a:bodyPr wrap="none" rtlCol="0">
            <a:spAutoFit/>
          </a:bodyPr>
          <a:lstStyle/>
          <a:p>
            <a:r>
              <a:rPr lang="en-GB" dirty="0" smtClean="0"/>
              <a:t>Moving the pipette to all 8 corners</a:t>
            </a:r>
            <a:endParaRPr lang="en-GB" dirty="0"/>
          </a:p>
        </p:txBody>
      </p:sp>
      <p:sp>
        <p:nvSpPr>
          <p:cNvPr id="18" name="Content Placeholder 9"/>
          <p:cNvSpPr txBox="1">
            <a:spLocks/>
          </p:cNvSpPr>
          <p:nvPr/>
        </p:nvSpPr>
        <p:spPr>
          <a:xfrm>
            <a:off x="1997542" y="4223285"/>
            <a:ext cx="3894222" cy="1911507"/>
          </a:xfrm>
          <a:prstGeom prst="rect">
            <a:avLst/>
          </a:prstGeom>
        </p:spPr>
        <p:txBody>
          <a:bodyPr vert="horz" lIns="91440" tIns="45720" rIns="91440" bIns="45720" rtlCol="0">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a:buFont typeface="Wingdings" panose="05000000000000000000" pitchFamily="2" charset="2"/>
              <a:buChar char="v"/>
            </a:pPr>
            <a:r>
              <a:rPr lang="en-GB" dirty="0" smtClean="0"/>
              <a:t>Pipette Working Envelope:</a:t>
            </a:r>
          </a:p>
          <a:p>
            <a:pPr lvl="1">
              <a:buFont typeface="Wingdings" panose="05000000000000000000" pitchFamily="2" charset="2"/>
              <a:buChar char="v"/>
            </a:pPr>
            <a:r>
              <a:rPr lang="en-GB" dirty="0" smtClean="0"/>
              <a:t>X-axis : [-0.187; 0.253]</a:t>
            </a:r>
          </a:p>
          <a:p>
            <a:pPr lvl="1">
              <a:buFont typeface="Wingdings" panose="05000000000000000000" pitchFamily="2" charset="2"/>
              <a:buChar char="v"/>
            </a:pPr>
            <a:r>
              <a:rPr lang="en-GB" dirty="0" smtClean="0"/>
              <a:t>Y-axis : [-0.1705; 0.2199]</a:t>
            </a:r>
          </a:p>
          <a:p>
            <a:pPr lvl="1">
              <a:buFont typeface="Wingdings" panose="05000000000000000000" pitchFamily="2" charset="2"/>
              <a:buChar char="v"/>
            </a:pPr>
            <a:r>
              <a:rPr lang="en-GB" dirty="0" smtClean="0"/>
              <a:t>Z-axis : [0.1196; 0.2905]</a:t>
            </a:r>
            <a:endParaRPr lang="en-GB" dirty="0"/>
          </a:p>
        </p:txBody>
      </p:sp>
      <p:sp>
        <p:nvSpPr>
          <p:cNvPr id="9" name="TextBox 8"/>
          <p:cNvSpPr txBox="1"/>
          <p:nvPr/>
        </p:nvSpPr>
        <p:spPr>
          <a:xfrm>
            <a:off x="338328" y="6290077"/>
            <a:ext cx="441146" cy="369332"/>
          </a:xfrm>
          <a:prstGeom prst="rect">
            <a:avLst/>
          </a:prstGeom>
          <a:noFill/>
        </p:spPr>
        <p:txBody>
          <a:bodyPr wrap="none" rtlCol="0">
            <a:spAutoFit/>
          </a:bodyPr>
          <a:lstStyle/>
          <a:p>
            <a:r>
              <a:rPr lang="en-GB" dirty="0" smtClean="0"/>
              <a:t>10</a:t>
            </a:r>
            <a:endParaRPr lang="en-GB" dirty="0"/>
          </a:p>
        </p:txBody>
      </p:sp>
    </p:spTree>
    <p:extLst>
      <p:ext uri="{BB962C8B-B14F-4D97-AF65-F5344CB8AC3E}">
        <p14:creationId xmlns:p14="http://schemas.microsoft.com/office/powerpoint/2010/main" val="1265021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7807" y="4022637"/>
            <a:ext cx="9076132" cy="2609477"/>
          </a:xfrm>
          <a:prstGeom prst="rect">
            <a:avLst/>
          </a:prstGeom>
        </p:spPr>
      </p:pic>
      <p:pic>
        <p:nvPicPr>
          <p:cNvPr id="3" name="Content Placeholder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807" y="1068739"/>
            <a:ext cx="3892550" cy="2856158"/>
          </a:xfrm>
          <a:prstGeom prst="rect">
            <a:avLst/>
          </a:prstGeom>
        </p:spPr>
      </p:pic>
      <p:sp>
        <p:nvSpPr>
          <p:cNvPr id="4" name="Title 1"/>
          <p:cNvSpPr txBox="1">
            <a:spLocks/>
          </p:cNvSpPr>
          <p:nvPr/>
        </p:nvSpPr>
        <p:spPr>
          <a:xfrm>
            <a:off x="2691144" y="578497"/>
            <a:ext cx="7950984" cy="1081705"/>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GB" dirty="0" smtClean="0"/>
              <a:t>Model Performance </a:t>
            </a:r>
            <a:endParaRPr lang="en-GB" dirty="0"/>
          </a:p>
        </p:txBody>
      </p:sp>
      <p:sp>
        <p:nvSpPr>
          <p:cNvPr id="5" name="TextBox 4"/>
          <p:cNvSpPr txBox="1"/>
          <p:nvPr/>
        </p:nvSpPr>
        <p:spPr>
          <a:xfrm>
            <a:off x="2015445" y="699407"/>
            <a:ext cx="2112501" cy="369332"/>
          </a:xfrm>
          <a:prstGeom prst="rect">
            <a:avLst/>
          </a:prstGeom>
          <a:noFill/>
        </p:spPr>
        <p:txBody>
          <a:bodyPr wrap="none" rtlCol="0">
            <a:spAutoFit/>
          </a:bodyPr>
          <a:lstStyle/>
          <a:p>
            <a:r>
              <a:rPr lang="en-GB" dirty="0" smtClean="0"/>
              <a:t>RL Implementation</a:t>
            </a:r>
            <a:endParaRPr lang="en-GB" dirty="0"/>
          </a:p>
        </p:txBody>
      </p:sp>
      <p:sp>
        <p:nvSpPr>
          <p:cNvPr id="6" name="Content Placeholder 9"/>
          <p:cNvSpPr txBox="1">
            <a:spLocks/>
          </p:cNvSpPr>
          <p:nvPr/>
        </p:nvSpPr>
        <p:spPr>
          <a:xfrm>
            <a:off x="6666635" y="1518877"/>
            <a:ext cx="3894222" cy="2014031"/>
          </a:xfrm>
          <a:prstGeom prst="rect">
            <a:avLst/>
          </a:prstGeom>
        </p:spPr>
        <p:txBody>
          <a:bodyPr>
            <a:normAutofit fontScale="85000" lnSpcReduction="10000"/>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a:buFont typeface="Wingdings" panose="05000000000000000000" pitchFamily="2" charset="2"/>
              <a:buChar char="v"/>
            </a:pPr>
            <a:r>
              <a:rPr lang="en-GB" dirty="0" smtClean="0"/>
              <a:t>Best model – 4096 Rollout Steps</a:t>
            </a:r>
          </a:p>
          <a:p>
            <a:pPr>
              <a:buFont typeface="Wingdings" panose="05000000000000000000" pitchFamily="2" charset="2"/>
              <a:buChar char="v"/>
            </a:pPr>
            <a:r>
              <a:rPr lang="en-GB" dirty="0" smtClean="0"/>
              <a:t>Group best hyper parameters </a:t>
            </a:r>
          </a:p>
          <a:p>
            <a:pPr lvl="1">
              <a:buFont typeface="Wingdings" panose="05000000000000000000" pitchFamily="2" charset="2"/>
              <a:buChar char="v"/>
            </a:pPr>
            <a:r>
              <a:rPr lang="en-GB" dirty="0" err="1"/>
              <a:t>L</a:t>
            </a:r>
            <a:r>
              <a:rPr lang="en-GB" dirty="0" err="1" smtClean="0"/>
              <a:t>earning_rate</a:t>
            </a:r>
            <a:r>
              <a:rPr lang="en-GB" dirty="0" smtClean="0"/>
              <a:t> = 0.0001; </a:t>
            </a:r>
          </a:p>
          <a:p>
            <a:pPr lvl="1">
              <a:buFont typeface="Wingdings" panose="05000000000000000000" pitchFamily="2" charset="2"/>
              <a:buChar char="v"/>
            </a:pPr>
            <a:r>
              <a:rPr lang="en-GB" dirty="0" err="1"/>
              <a:t>D</a:t>
            </a:r>
            <a:r>
              <a:rPr lang="en-GB" dirty="0" err="1" smtClean="0"/>
              <a:t>iscount_factor</a:t>
            </a:r>
            <a:r>
              <a:rPr lang="en-GB" dirty="0" smtClean="0"/>
              <a:t>=0.99;</a:t>
            </a:r>
          </a:p>
          <a:p>
            <a:pPr lvl="1">
              <a:buFont typeface="Wingdings" panose="05000000000000000000" pitchFamily="2" charset="2"/>
              <a:buChar char="v"/>
            </a:pPr>
            <a:r>
              <a:rPr lang="en-GB" dirty="0" err="1" smtClean="0"/>
              <a:t>Rollout_steps</a:t>
            </a:r>
            <a:r>
              <a:rPr lang="en-GB" dirty="0" smtClean="0"/>
              <a:t> = 4096</a:t>
            </a:r>
          </a:p>
        </p:txBody>
      </p:sp>
      <p:sp>
        <p:nvSpPr>
          <p:cNvPr id="7" name="TextBox 6"/>
          <p:cNvSpPr txBox="1"/>
          <p:nvPr/>
        </p:nvSpPr>
        <p:spPr>
          <a:xfrm>
            <a:off x="338328" y="6290077"/>
            <a:ext cx="424027" cy="369332"/>
          </a:xfrm>
          <a:prstGeom prst="rect">
            <a:avLst/>
          </a:prstGeom>
          <a:noFill/>
        </p:spPr>
        <p:txBody>
          <a:bodyPr wrap="none" rtlCol="0">
            <a:spAutoFit/>
          </a:bodyPr>
          <a:lstStyle/>
          <a:p>
            <a:r>
              <a:rPr lang="en-GB" dirty="0" smtClean="0"/>
              <a:t>11</a:t>
            </a:r>
            <a:endParaRPr lang="en-GB" dirty="0"/>
          </a:p>
        </p:txBody>
      </p:sp>
    </p:spTree>
    <p:extLst>
      <p:ext uri="{BB962C8B-B14F-4D97-AF65-F5344CB8AC3E}">
        <p14:creationId xmlns:p14="http://schemas.microsoft.com/office/powerpoint/2010/main" val="40841207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PID Controller</a:t>
            </a:r>
            <a:endParaRPr lang="en-GB" dirty="0"/>
          </a:p>
        </p:txBody>
      </p:sp>
      <p:sp>
        <p:nvSpPr>
          <p:cNvPr id="4" name="Content Placeholder 3"/>
          <p:cNvSpPr>
            <a:spLocks noGrp="1"/>
          </p:cNvSpPr>
          <p:nvPr>
            <p:ph sz="half" idx="2"/>
          </p:nvPr>
        </p:nvSpPr>
        <p:spPr/>
        <p:txBody>
          <a:bodyPr>
            <a:normAutofit/>
          </a:bodyPr>
          <a:lstStyle/>
          <a:p>
            <a:pPr>
              <a:buFont typeface="Wingdings" panose="05000000000000000000" pitchFamily="2" charset="2"/>
              <a:buChar char="v"/>
            </a:pPr>
            <a:r>
              <a:rPr lang="en-GB" dirty="0" smtClean="0"/>
              <a:t>PID Gains for the x, y, z axes</a:t>
            </a:r>
          </a:p>
          <a:p>
            <a:pPr lvl="1">
              <a:buFont typeface="Wingdings" panose="05000000000000000000" pitchFamily="2" charset="2"/>
              <a:buChar char="v"/>
            </a:pPr>
            <a:r>
              <a:rPr lang="da-DK" dirty="0"/>
              <a:t>X</a:t>
            </a:r>
            <a:r>
              <a:rPr lang="da-DK" dirty="0" smtClean="0"/>
              <a:t> </a:t>
            </a:r>
            <a:r>
              <a:rPr lang="da-DK" dirty="0"/>
              <a:t>= </a:t>
            </a:r>
            <a:r>
              <a:rPr lang="da-DK" dirty="0" smtClean="0"/>
              <a:t>27</a:t>
            </a:r>
            <a:r>
              <a:rPr lang="da-DK" dirty="0"/>
              <a:t>, 0.5, </a:t>
            </a:r>
            <a:r>
              <a:rPr lang="da-DK" dirty="0" smtClean="0"/>
              <a:t>2.8</a:t>
            </a:r>
            <a:endParaRPr lang="da-DK" dirty="0"/>
          </a:p>
          <a:p>
            <a:pPr lvl="1">
              <a:buFont typeface="Wingdings" panose="05000000000000000000" pitchFamily="2" charset="2"/>
              <a:buChar char="v"/>
            </a:pPr>
            <a:r>
              <a:rPr lang="da-DK" dirty="0"/>
              <a:t>Y</a:t>
            </a:r>
            <a:r>
              <a:rPr lang="da-DK" dirty="0" smtClean="0"/>
              <a:t> </a:t>
            </a:r>
            <a:r>
              <a:rPr lang="da-DK" dirty="0"/>
              <a:t>= </a:t>
            </a:r>
            <a:r>
              <a:rPr lang="da-DK" dirty="0" smtClean="0"/>
              <a:t>45</a:t>
            </a:r>
            <a:r>
              <a:rPr lang="da-DK" dirty="0"/>
              <a:t>, 0.1, </a:t>
            </a:r>
            <a:r>
              <a:rPr lang="da-DK" dirty="0" smtClean="0"/>
              <a:t>2</a:t>
            </a:r>
            <a:endParaRPr lang="da-DK" dirty="0"/>
          </a:p>
          <a:p>
            <a:pPr lvl="1">
              <a:buFont typeface="Wingdings" panose="05000000000000000000" pitchFamily="2" charset="2"/>
              <a:buChar char="v"/>
            </a:pPr>
            <a:r>
              <a:rPr lang="da-DK" dirty="0"/>
              <a:t>Z</a:t>
            </a:r>
            <a:r>
              <a:rPr lang="da-DK" dirty="0" smtClean="0"/>
              <a:t> </a:t>
            </a:r>
            <a:r>
              <a:rPr lang="da-DK" dirty="0"/>
              <a:t>= </a:t>
            </a:r>
            <a:r>
              <a:rPr lang="da-DK" dirty="0" smtClean="0"/>
              <a:t>18</a:t>
            </a:r>
            <a:r>
              <a:rPr lang="da-DK" dirty="0"/>
              <a:t>, 2.8, </a:t>
            </a:r>
            <a:r>
              <a:rPr lang="da-DK" dirty="0" smtClean="0"/>
              <a:t>7.8</a:t>
            </a:r>
            <a:endParaRPr lang="da-DK" dirty="0"/>
          </a:p>
          <a:p>
            <a:pPr>
              <a:buFont typeface="Wingdings" panose="05000000000000000000" pitchFamily="2" charset="2"/>
              <a:buChar char="v"/>
            </a:pPr>
            <a:r>
              <a:rPr lang="en-GB" dirty="0"/>
              <a:t>Overshooting the goal </a:t>
            </a:r>
            <a:r>
              <a:rPr lang="en-GB" dirty="0" smtClean="0"/>
              <a:t>position</a:t>
            </a:r>
            <a:endParaRPr lang="en-GB" dirty="0"/>
          </a:p>
        </p:txBody>
      </p:sp>
      <p:pic>
        <p:nvPicPr>
          <p:cNvPr id="5" name="Content Placeholder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31" y="432681"/>
            <a:ext cx="3892550" cy="2909681"/>
          </a:xfrm>
          <a:prstGeom prst="rect">
            <a:avLst/>
          </a:prstGeom>
        </p:spPr>
      </p:pic>
      <p:pic>
        <p:nvPicPr>
          <p:cNvPr id="6" name="Picture 5"/>
          <p:cNvPicPr>
            <a:picLocks noChangeAspect="1"/>
          </p:cNvPicPr>
          <p:nvPr/>
        </p:nvPicPr>
        <p:blipFill>
          <a:blip r:embed="rId3"/>
          <a:stretch>
            <a:fillRect/>
          </a:stretch>
        </p:blipFill>
        <p:spPr>
          <a:xfrm>
            <a:off x="1102545" y="3508195"/>
            <a:ext cx="4883601" cy="3250276"/>
          </a:xfrm>
          <a:prstGeom prst="rect">
            <a:avLst/>
          </a:prstGeom>
        </p:spPr>
      </p:pic>
      <p:sp>
        <p:nvSpPr>
          <p:cNvPr id="7" name="TextBox 6"/>
          <p:cNvSpPr txBox="1"/>
          <p:nvPr/>
        </p:nvSpPr>
        <p:spPr>
          <a:xfrm>
            <a:off x="1662946" y="82182"/>
            <a:ext cx="3095719" cy="369332"/>
          </a:xfrm>
          <a:prstGeom prst="rect">
            <a:avLst/>
          </a:prstGeom>
          <a:noFill/>
        </p:spPr>
        <p:txBody>
          <a:bodyPr wrap="none" rtlCol="0">
            <a:spAutoFit/>
          </a:bodyPr>
          <a:lstStyle/>
          <a:p>
            <a:r>
              <a:rPr lang="en-GB" dirty="0" smtClean="0"/>
              <a:t>Implemented PID Controller </a:t>
            </a:r>
            <a:endParaRPr lang="en-GB" dirty="0"/>
          </a:p>
        </p:txBody>
      </p:sp>
      <p:sp>
        <p:nvSpPr>
          <p:cNvPr id="8" name="TextBox 7"/>
          <p:cNvSpPr txBox="1"/>
          <p:nvPr/>
        </p:nvSpPr>
        <p:spPr>
          <a:xfrm>
            <a:off x="338328" y="6290077"/>
            <a:ext cx="441146" cy="369332"/>
          </a:xfrm>
          <a:prstGeom prst="rect">
            <a:avLst/>
          </a:prstGeom>
          <a:noFill/>
        </p:spPr>
        <p:txBody>
          <a:bodyPr wrap="none" rtlCol="0">
            <a:spAutoFit/>
          </a:bodyPr>
          <a:lstStyle/>
          <a:p>
            <a:r>
              <a:rPr lang="en-GB" dirty="0" smtClean="0"/>
              <a:t>12</a:t>
            </a:r>
            <a:endParaRPr lang="en-GB" dirty="0"/>
          </a:p>
        </p:txBody>
      </p:sp>
    </p:spTree>
    <p:extLst>
      <p:ext uri="{BB962C8B-B14F-4D97-AF65-F5344CB8AC3E}">
        <p14:creationId xmlns:p14="http://schemas.microsoft.com/office/powerpoint/2010/main" val="6533302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12717" y="413455"/>
            <a:ext cx="7950984" cy="1081705"/>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n-GB" dirty="0" smtClean="0"/>
              <a:t>Benchmarking</a:t>
            </a:r>
            <a:endParaRPr lang="en-GB" dirty="0"/>
          </a:p>
        </p:txBody>
      </p:sp>
      <p:sp>
        <p:nvSpPr>
          <p:cNvPr id="5" name="Content Placeholder 3"/>
          <p:cNvSpPr txBox="1">
            <a:spLocks/>
          </p:cNvSpPr>
          <p:nvPr/>
        </p:nvSpPr>
        <p:spPr>
          <a:xfrm>
            <a:off x="2028650" y="1395407"/>
            <a:ext cx="3894222" cy="1297916"/>
          </a:xfrm>
          <a:prstGeom prst="rect">
            <a:avLst/>
          </a:prstGeom>
        </p:spPr>
        <p:txBody>
          <a:bodyPr>
            <a:normAutofit fontScale="92500" lnSpcReduction="20000"/>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a:buFont typeface="Wingdings" panose="05000000000000000000" pitchFamily="2" charset="2"/>
              <a:buChar char="v"/>
            </a:pPr>
            <a:r>
              <a:rPr lang="en-GB" dirty="0" smtClean="0"/>
              <a:t>Comparison between the average speed and distance to the goal position for both RL and Controller</a:t>
            </a:r>
            <a:endParaRPr lang="en-GB" dirty="0"/>
          </a:p>
        </p:txBody>
      </p:sp>
      <p:sp>
        <p:nvSpPr>
          <p:cNvPr id="6" name="Content Placeholder 3"/>
          <p:cNvSpPr txBox="1">
            <a:spLocks/>
          </p:cNvSpPr>
          <p:nvPr/>
        </p:nvSpPr>
        <p:spPr>
          <a:xfrm>
            <a:off x="6270073" y="1395407"/>
            <a:ext cx="3894222" cy="1297916"/>
          </a:xfrm>
          <a:prstGeom prst="rect">
            <a:avLst/>
          </a:prstGeom>
        </p:spPr>
        <p:txBody>
          <a:bodyPr>
            <a:normAutofit fontScale="77500" lnSpcReduction="20000"/>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a:buFont typeface="Wingdings" panose="05000000000000000000" pitchFamily="2" charset="2"/>
              <a:buChar char="v"/>
            </a:pPr>
            <a:r>
              <a:rPr lang="en-GB" dirty="0" smtClean="0"/>
              <a:t>Average speed: RL – 0.21, PID – 0.16</a:t>
            </a:r>
          </a:p>
          <a:p>
            <a:pPr>
              <a:buFont typeface="Wingdings" panose="05000000000000000000" pitchFamily="2" charset="2"/>
              <a:buChar char="v"/>
            </a:pPr>
            <a:r>
              <a:rPr lang="en-GB" dirty="0" smtClean="0"/>
              <a:t>Average Distance From Goal Position: RL – 1mm, PID – 1.24mm</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650" y="2953512"/>
            <a:ext cx="8305666" cy="3525427"/>
          </a:xfrm>
          <a:prstGeom prst="rect">
            <a:avLst/>
          </a:prstGeom>
        </p:spPr>
      </p:pic>
      <p:sp>
        <p:nvSpPr>
          <p:cNvPr id="8" name="TextBox 7"/>
          <p:cNvSpPr txBox="1"/>
          <p:nvPr/>
        </p:nvSpPr>
        <p:spPr>
          <a:xfrm>
            <a:off x="338328" y="6290077"/>
            <a:ext cx="441146" cy="369332"/>
          </a:xfrm>
          <a:prstGeom prst="rect">
            <a:avLst/>
          </a:prstGeom>
          <a:noFill/>
        </p:spPr>
        <p:txBody>
          <a:bodyPr wrap="none" rtlCol="0">
            <a:spAutoFit/>
          </a:bodyPr>
          <a:lstStyle/>
          <a:p>
            <a:r>
              <a:rPr lang="en-GB" dirty="0" smtClean="0"/>
              <a:t>13</a:t>
            </a:r>
            <a:endParaRPr lang="en-GB" dirty="0"/>
          </a:p>
        </p:txBody>
      </p:sp>
    </p:spTree>
    <p:extLst>
      <p:ext uri="{BB962C8B-B14F-4D97-AF65-F5344CB8AC3E}">
        <p14:creationId xmlns:p14="http://schemas.microsoft.com/office/powerpoint/2010/main" val="33453303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09873" y="805817"/>
            <a:ext cx="7950984" cy="1081705"/>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n-GB" dirty="0" smtClean="0"/>
              <a:t>Next Steps for Improvement</a:t>
            </a:r>
            <a:endParaRPr lang="en-GB" dirty="0"/>
          </a:p>
        </p:txBody>
      </p:sp>
      <p:sp>
        <p:nvSpPr>
          <p:cNvPr id="4" name="Content Placeholder 2"/>
          <p:cNvSpPr txBox="1">
            <a:spLocks/>
          </p:cNvSpPr>
          <p:nvPr/>
        </p:nvSpPr>
        <p:spPr>
          <a:xfrm>
            <a:off x="4536776" y="1768650"/>
            <a:ext cx="4097178" cy="3997828"/>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a:buFont typeface="Wingdings" panose="05000000000000000000" pitchFamily="2" charset="2"/>
              <a:buChar char="v"/>
            </a:pPr>
            <a:r>
              <a:rPr lang="en-GB" dirty="0" smtClean="0"/>
              <a:t>Train better model and RL</a:t>
            </a:r>
          </a:p>
          <a:p>
            <a:pPr>
              <a:buFont typeface="Wingdings" panose="05000000000000000000" pitchFamily="2" charset="2"/>
              <a:buChar char="v"/>
            </a:pPr>
            <a:r>
              <a:rPr lang="en-GB" dirty="0" smtClean="0"/>
              <a:t>Improve image pre-processing</a:t>
            </a:r>
          </a:p>
          <a:p>
            <a:pPr>
              <a:buFont typeface="Wingdings" panose="05000000000000000000" pitchFamily="2" charset="2"/>
              <a:buChar char="v"/>
            </a:pPr>
            <a:r>
              <a:rPr lang="en-GB" dirty="0" smtClean="0"/>
              <a:t>Experiment with different strategies of measuring the main root length</a:t>
            </a:r>
          </a:p>
          <a:p>
            <a:pPr>
              <a:buFont typeface="Wingdings" panose="05000000000000000000" pitchFamily="2" charset="2"/>
              <a:buChar char="v"/>
            </a:pPr>
            <a:r>
              <a:rPr lang="en-GB" dirty="0" smtClean="0"/>
              <a:t>Optimize the gains of the PID Controller</a:t>
            </a:r>
          </a:p>
          <a:p>
            <a:pPr>
              <a:buFont typeface="Wingdings" panose="05000000000000000000" pitchFamily="2" charset="2"/>
              <a:buChar char="v"/>
            </a:pPr>
            <a:r>
              <a:rPr lang="en-GB" dirty="0" smtClean="0"/>
              <a:t>Combine all steps of the pipeline in one code</a:t>
            </a:r>
          </a:p>
          <a:p>
            <a:endParaRPr lang="en-GB" dirty="0"/>
          </a:p>
        </p:txBody>
      </p:sp>
      <p:sp>
        <p:nvSpPr>
          <p:cNvPr id="5" name="Content Placeholder 3"/>
          <p:cNvSpPr txBox="1">
            <a:spLocks/>
          </p:cNvSpPr>
          <p:nvPr/>
        </p:nvSpPr>
        <p:spPr>
          <a:xfrm>
            <a:off x="6666636" y="2052114"/>
            <a:ext cx="3894222" cy="3997829"/>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endParaRPr lang="en-GB" dirty="0"/>
          </a:p>
        </p:txBody>
      </p:sp>
      <p:sp>
        <p:nvSpPr>
          <p:cNvPr id="6" name="TextBox 5"/>
          <p:cNvSpPr txBox="1"/>
          <p:nvPr/>
        </p:nvSpPr>
        <p:spPr>
          <a:xfrm>
            <a:off x="338328" y="6290077"/>
            <a:ext cx="441146" cy="369332"/>
          </a:xfrm>
          <a:prstGeom prst="rect">
            <a:avLst/>
          </a:prstGeom>
          <a:noFill/>
        </p:spPr>
        <p:txBody>
          <a:bodyPr wrap="none" rtlCol="0">
            <a:spAutoFit/>
          </a:bodyPr>
          <a:lstStyle/>
          <a:p>
            <a:r>
              <a:rPr lang="en-GB" dirty="0" smtClean="0"/>
              <a:t>14</a:t>
            </a:r>
            <a:endParaRPr lang="en-GB" dirty="0"/>
          </a:p>
        </p:txBody>
      </p:sp>
    </p:spTree>
    <p:extLst>
      <p:ext uri="{BB962C8B-B14F-4D97-AF65-F5344CB8AC3E}">
        <p14:creationId xmlns:p14="http://schemas.microsoft.com/office/powerpoint/2010/main" val="32082606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7452" y="3478875"/>
            <a:ext cx="5518066" cy="2268559"/>
          </a:xfrm>
        </p:spPr>
        <p:txBody>
          <a:bodyPr/>
          <a:lstStyle/>
          <a:p>
            <a:r>
              <a:rPr lang="en-GB" dirty="0" smtClean="0"/>
              <a:t>Thank you!</a:t>
            </a:r>
            <a:endParaRPr lang="en-GB" dirty="0"/>
          </a:p>
        </p:txBody>
      </p:sp>
      <p:pic>
        <p:nvPicPr>
          <p:cNvPr id="4" name="Picture 3"/>
          <p:cNvPicPr>
            <a:picLocks noChangeAspect="1"/>
          </p:cNvPicPr>
          <p:nvPr/>
        </p:nvPicPr>
        <p:blipFill>
          <a:blip r:embed="rId2"/>
          <a:stretch>
            <a:fillRect/>
          </a:stretch>
        </p:blipFill>
        <p:spPr>
          <a:xfrm>
            <a:off x="9161714" y="5503025"/>
            <a:ext cx="2813067" cy="971718"/>
          </a:xfrm>
          <a:prstGeom prst="rect">
            <a:avLst/>
          </a:prstGeom>
        </p:spPr>
      </p:pic>
      <p:pic>
        <p:nvPicPr>
          <p:cNvPr id="5" name="Picture 4"/>
          <p:cNvPicPr>
            <a:picLocks noChangeAspect="1"/>
          </p:cNvPicPr>
          <p:nvPr/>
        </p:nvPicPr>
        <p:blipFill>
          <a:blip r:embed="rId3"/>
          <a:stretch>
            <a:fillRect/>
          </a:stretch>
        </p:blipFill>
        <p:spPr>
          <a:xfrm>
            <a:off x="9853873" y="515267"/>
            <a:ext cx="1428750" cy="2333625"/>
          </a:xfrm>
          <a:prstGeom prst="rect">
            <a:avLst/>
          </a:prstGeom>
        </p:spPr>
      </p:pic>
      <p:sp>
        <p:nvSpPr>
          <p:cNvPr id="6" name="Subtitle 2"/>
          <p:cNvSpPr txBox="1">
            <a:spLocks/>
          </p:cNvSpPr>
          <p:nvPr/>
        </p:nvSpPr>
        <p:spPr>
          <a:xfrm>
            <a:off x="777220" y="5907160"/>
            <a:ext cx="5357600" cy="385574"/>
          </a:xfrm>
          <a:prstGeom prst="rect">
            <a:avLst/>
          </a:prstGeom>
        </p:spPr>
        <p:txBody>
          <a:bodyPr vert="horz" lIns="91440" tIns="0" rIns="91440" bIns="45720" rtlCol="0" anchor="b">
            <a:normAutofit/>
          </a:bodyPr>
          <a:lstStyle>
            <a:lvl1pPr marL="0" indent="0" algn="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9pPr>
          </a:lstStyle>
          <a:p>
            <a:r>
              <a:rPr lang="en-GB" smtClean="0"/>
              <a:t>Presenter: Vladislav Stoimenov, 235030</a:t>
            </a:r>
            <a:endParaRPr lang="en-GB" dirty="0"/>
          </a:p>
        </p:txBody>
      </p:sp>
      <p:sp>
        <p:nvSpPr>
          <p:cNvPr id="7" name="TextBox 6"/>
          <p:cNvSpPr txBox="1"/>
          <p:nvPr/>
        </p:nvSpPr>
        <p:spPr>
          <a:xfrm>
            <a:off x="338328" y="6290077"/>
            <a:ext cx="441146" cy="369332"/>
          </a:xfrm>
          <a:prstGeom prst="rect">
            <a:avLst/>
          </a:prstGeom>
          <a:noFill/>
        </p:spPr>
        <p:txBody>
          <a:bodyPr wrap="none" rtlCol="0">
            <a:spAutoFit/>
          </a:bodyPr>
          <a:lstStyle/>
          <a:p>
            <a:r>
              <a:rPr lang="en-GB" dirty="0" smtClean="0"/>
              <a:t>15</a:t>
            </a:r>
            <a:endParaRPr lang="en-GB" dirty="0"/>
          </a:p>
        </p:txBody>
      </p:sp>
    </p:spTree>
    <p:extLst>
      <p:ext uri="{BB962C8B-B14F-4D97-AF65-F5344CB8AC3E}">
        <p14:creationId xmlns:p14="http://schemas.microsoft.com/office/powerpoint/2010/main" val="28312398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09873" y="805817"/>
            <a:ext cx="7950984" cy="1081705"/>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GB" smtClean="0"/>
              <a:t>Problem Definition</a:t>
            </a:r>
            <a:endParaRPr lang="en-GB" dirty="0"/>
          </a:p>
        </p:txBody>
      </p:sp>
      <p:sp>
        <p:nvSpPr>
          <p:cNvPr id="3" name="Rectangle 2"/>
          <p:cNvSpPr/>
          <p:nvPr/>
        </p:nvSpPr>
        <p:spPr>
          <a:xfrm>
            <a:off x="5971607" y="3244334"/>
            <a:ext cx="248786" cy="369332"/>
          </a:xfrm>
          <a:prstGeom prst="rect">
            <a:avLst/>
          </a:prstGeom>
        </p:spPr>
        <p:txBody>
          <a:bodyPr wrap="none">
            <a:spAutoFit/>
          </a:bodyPr>
          <a:lstStyle/>
          <a:p>
            <a:r>
              <a:rPr lang="en-GB" dirty="0"/>
              <a:t> </a:t>
            </a:r>
          </a:p>
        </p:txBody>
      </p:sp>
      <p:sp>
        <p:nvSpPr>
          <p:cNvPr id="4" name="Rectangle 3"/>
          <p:cNvSpPr/>
          <p:nvPr/>
        </p:nvSpPr>
        <p:spPr>
          <a:xfrm>
            <a:off x="5971607" y="3244334"/>
            <a:ext cx="248786" cy="369332"/>
          </a:xfrm>
          <a:prstGeom prst="rect">
            <a:avLst/>
          </a:prstGeom>
        </p:spPr>
        <p:txBody>
          <a:bodyPr wrap="none">
            <a:spAutoFit/>
          </a:bodyPr>
          <a:lstStyle/>
          <a:p>
            <a:r>
              <a:rPr lang="en-GB" dirty="0"/>
              <a:t> </a:t>
            </a:r>
          </a:p>
        </p:txBody>
      </p:sp>
      <p:sp>
        <p:nvSpPr>
          <p:cNvPr id="5" name="Content Placeholder 3"/>
          <p:cNvSpPr txBox="1">
            <a:spLocks/>
          </p:cNvSpPr>
          <p:nvPr/>
        </p:nvSpPr>
        <p:spPr>
          <a:xfrm>
            <a:off x="6666636" y="2052114"/>
            <a:ext cx="3894222" cy="3997829"/>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a:buFont typeface="Wingdings" panose="05000000000000000000" pitchFamily="2" charset="2"/>
              <a:buChar char="v"/>
            </a:pPr>
            <a:r>
              <a:rPr lang="en-GB" dirty="0" smtClean="0"/>
              <a:t>Challenges</a:t>
            </a:r>
          </a:p>
          <a:p>
            <a:pPr lvl="1">
              <a:buFont typeface="Wingdings" panose="05000000000000000000" pitchFamily="2" charset="2"/>
              <a:buChar char="v"/>
            </a:pPr>
            <a:r>
              <a:rPr lang="en-GB" dirty="0" smtClean="0"/>
              <a:t>Challenge in automating the segmentation of plant roots from high-resolution images and controlling a liquid handling robot to inoculate plants in precise locations</a:t>
            </a:r>
          </a:p>
          <a:p>
            <a:pPr lvl="1">
              <a:buFont typeface="Wingdings" panose="05000000000000000000" pitchFamily="2" charset="2"/>
              <a:buChar char="v"/>
            </a:pPr>
            <a:r>
              <a:rPr lang="en-GB" dirty="0" smtClean="0"/>
              <a:t>Automate root segmentation and precision inoculation in the NPEC Hades system for efficient plant-microbe interaction studies.</a:t>
            </a:r>
          </a:p>
          <a:p>
            <a:endParaRPr lang="en-GB" dirty="0"/>
          </a:p>
        </p:txBody>
      </p:sp>
      <p:pic>
        <p:nvPicPr>
          <p:cNvPr id="8"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684" y="2052114"/>
            <a:ext cx="4999461" cy="3654761"/>
          </a:xfrm>
          <a:prstGeom prst="rect">
            <a:avLst/>
          </a:prstGeom>
        </p:spPr>
      </p:pic>
      <p:sp>
        <p:nvSpPr>
          <p:cNvPr id="9" name="TextBox 8"/>
          <p:cNvSpPr txBox="1"/>
          <p:nvPr/>
        </p:nvSpPr>
        <p:spPr>
          <a:xfrm>
            <a:off x="1644177" y="1518190"/>
            <a:ext cx="4352474" cy="369332"/>
          </a:xfrm>
          <a:prstGeom prst="rect">
            <a:avLst/>
          </a:prstGeom>
          <a:noFill/>
        </p:spPr>
        <p:txBody>
          <a:bodyPr wrap="none" rtlCol="0">
            <a:spAutoFit/>
          </a:bodyPr>
          <a:lstStyle/>
          <a:p>
            <a:r>
              <a:rPr lang="en-GB" i="1" dirty="0" smtClean="0"/>
              <a:t>‘Arabidopsis thaliana’ </a:t>
            </a:r>
            <a:r>
              <a:rPr lang="en-GB" dirty="0"/>
              <a:t>grown in Petri </a:t>
            </a:r>
            <a:r>
              <a:rPr lang="en-GB" dirty="0" smtClean="0"/>
              <a:t>dish</a:t>
            </a:r>
            <a:endParaRPr lang="en-GB" dirty="0"/>
          </a:p>
        </p:txBody>
      </p:sp>
      <p:sp>
        <p:nvSpPr>
          <p:cNvPr id="10" name="TextBox 9"/>
          <p:cNvSpPr txBox="1"/>
          <p:nvPr/>
        </p:nvSpPr>
        <p:spPr>
          <a:xfrm>
            <a:off x="338328" y="6290077"/>
            <a:ext cx="312906" cy="369332"/>
          </a:xfrm>
          <a:prstGeom prst="rect">
            <a:avLst/>
          </a:prstGeom>
          <a:noFill/>
        </p:spPr>
        <p:txBody>
          <a:bodyPr wrap="none" rtlCol="0">
            <a:spAutoFit/>
          </a:bodyPr>
          <a:lstStyle/>
          <a:p>
            <a:r>
              <a:rPr lang="en-GB" dirty="0"/>
              <a:t>2</a:t>
            </a:r>
          </a:p>
        </p:txBody>
      </p:sp>
    </p:spTree>
    <p:extLst>
      <p:ext uri="{BB962C8B-B14F-4D97-AF65-F5344CB8AC3E}">
        <p14:creationId xmlns:p14="http://schemas.microsoft.com/office/powerpoint/2010/main" val="10128963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840603" y="1887522"/>
            <a:ext cx="3891960" cy="3997828"/>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a:buFont typeface="Wingdings" panose="05000000000000000000" pitchFamily="2" charset="2"/>
              <a:buChar char="v"/>
            </a:pPr>
            <a:r>
              <a:rPr lang="en-GB" dirty="0" smtClean="0"/>
              <a:t>Netherlands Plant Eco-Phenotyping Centre</a:t>
            </a:r>
          </a:p>
          <a:p>
            <a:pPr>
              <a:buFont typeface="Wingdings" panose="05000000000000000000" pitchFamily="2" charset="2"/>
              <a:buChar char="v"/>
            </a:pPr>
            <a:r>
              <a:rPr lang="en-GB" dirty="0" smtClean="0"/>
              <a:t>Implemented whole cv and robotics pipeline to inoculate the tip of the plants</a:t>
            </a:r>
          </a:p>
          <a:p>
            <a:pPr>
              <a:buFont typeface="Wingdings" panose="05000000000000000000" pitchFamily="2" charset="2"/>
              <a:buChar char="v"/>
            </a:pPr>
            <a:r>
              <a:rPr lang="en-GB" dirty="0" smtClean="0"/>
              <a:t>Reduce time &amp; costs</a:t>
            </a:r>
          </a:p>
          <a:p>
            <a:pPr>
              <a:buFont typeface="Wingdings" panose="05000000000000000000" pitchFamily="2" charset="2"/>
              <a:buChar char="v"/>
            </a:pPr>
            <a:r>
              <a:rPr lang="en-GB" dirty="0" smtClean="0"/>
              <a:t>Automate the process of inoculating the plants</a:t>
            </a:r>
            <a:endParaRPr lang="en-GB" dirty="0"/>
          </a:p>
        </p:txBody>
      </p:sp>
      <p:sp>
        <p:nvSpPr>
          <p:cNvPr id="4" name="Title 1"/>
          <p:cNvSpPr txBox="1">
            <a:spLocks/>
          </p:cNvSpPr>
          <p:nvPr/>
        </p:nvSpPr>
        <p:spPr>
          <a:xfrm>
            <a:off x="2609873" y="805817"/>
            <a:ext cx="7950984" cy="1081705"/>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n-GB" dirty="0" smtClean="0"/>
              <a:t>                               Overview</a:t>
            </a:r>
            <a:endParaRPr lang="en-GB" dirty="0"/>
          </a:p>
        </p:txBody>
      </p:sp>
      <p:pic>
        <p:nvPicPr>
          <p:cNvPr id="6" name="Content Placeholder 4"/>
          <p:cNvPicPr>
            <a:picLocks noChangeAspect="1"/>
          </p:cNvPicPr>
          <p:nvPr/>
        </p:nvPicPr>
        <p:blipFill>
          <a:blip r:embed="rId2"/>
          <a:stretch>
            <a:fillRect/>
          </a:stretch>
        </p:blipFill>
        <p:spPr>
          <a:xfrm>
            <a:off x="6585365" y="1943394"/>
            <a:ext cx="3892550" cy="3886084"/>
          </a:xfrm>
          <a:prstGeom prst="rect">
            <a:avLst/>
          </a:prstGeom>
        </p:spPr>
      </p:pic>
      <p:sp>
        <p:nvSpPr>
          <p:cNvPr id="5" name="TextBox 4"/>
          <p:cNvSpPr txBox="1"/>
          <p:nvPr/>
        </p:nvSpPr>
        <p:spPr>
          <a:xfrm>
            <a:off x="338328" y="6290077"/>
            <a:ext cx="312906" cy="369332"/>
          </a:xfrm>
          <a:prstGeom prst="rect">
            <a:avLst/>
          </a:prstGeom>
          <a:noFill/>
        </p:spPr>
        <p:txBody>
          <a:bodyPr wrap="none" rtlCol="0">
            <a:spAutoFit/>
          </a:bodyPr>
          <a:lstStyle/>
          <a:p>
            <a:r>
              <a:rPr lang="en-GB" dirty="0"/>
              <a:t>3</a:t>
            </a:r>
          </a:p>
        </p:txBody>
      </p:sp>
    </p:spTree>
    <p:extLst>
      <p:ext uri="{BB962C8B-B14F-4D97-AF65-F5344CB8AC3E}">
        <p14:creationId xmlns:p14="http://schemas.microsoft.com/office/powerpoint/2010/main" val="1810724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09873" y="805817"/>
            <a:ext cx="7950984" cy="1081705"/>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GB" smtClean="0"/>
              <a:t>Results and Evaluation</a:t>
            </a:r>
            <a:endParaRPr lang="en-GB" dirty="0"/>
          </a:p>
        </p:txBody>
      </p:sp>
      <p:pic>
        <p:nvPicPr>
          <p:cNvPr id="3" name="Content Placeholder 5"/>
          <p:cNvPicPr>
            <a:picLocks noChangeAspect="1"/>
          </p:cNvPicPr>
          <p:nvPr/>
        </p:nvPicPr>
        <p:blipFill>
          <a:blip r:embed="rId2"/>
          <a:stretch>
            <a:fillRect/>
          </a:stretch>
        </p:blipFill>
        <p:spPr>
          <a:xfrm>
            <a:off x="1446413" y="1192588"/>
            <a:ext cx="3513369" cy="2609058"/>
          </a:xfrm>
          <a:prstGeom prst="rect">
            <a:avLst/>
          </a:prstGeom>
        </p:spPr>
      </p:pic>
      <p:pic>
        <p:nvPicPr>
          <p:cNvPr id="4" name="Picture 3"/>
          <p:cNvPicPr>
            <a:picLocks noChangeAspect="1"/>
          </p:cNvPicPr>
          <p:nvPr/>
        </p:nvPicPr>
        <p:blipFill>
          <a:blip r:embed="rId3"/>
          <a:stretch>
            <a:fillRect/>
          </a:stretch>
        </p:blipFill>
        <p:spPr>
          <a:xfrm>
            <a:off x="1434639" y="3981796"/>
            <a:ext cx="3536915" cy="2674558"/>
          </a:xfrm>
          <a:prstGeom prst="rect">
            <a:avLst/>
          </a:prstGeom>
        </p:spPr>
      </p:pic>
      <p:sp>
        <p:nvSpPr>
          <p:cNvPr id="6" name="Content Placeholder 3"/>
          <p:cNvSpPr txBox="1">
            <a:spLocks/>
          </p:cNvSpPr>
          <p:nvPr/>
        </p:nvSpPr>
        <p:spPr>
          <a:xfrm>
            <a:off x="6666636" y="2052114"/>
            <a:ext cx="3894222" cy="3997829"/>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a:buFont typeface="Wingdings" panose="05000000000000000000" pitchFamily="2" charset="2"/>
              <a:buChar char="v"/>
            </a:pPr>
            <a:r>
              <a:rPr lang="en-GB" dirty="0" smtClean="0"/>
              <a:t>Both Y23 and Y24 datasets</a:t>
            </a:r>
          </a:p>
          <a:p>
            <a:pPr>
              <a:buFont typeface="Wingdings" panose="05000000000000000000" pitchFamily="2" charset="2"/>
              <a:buChar char="v"/>
            </a:pPr>
            <a:r>
              <a:rPr lang="en-GB" dirty="0" err="1" smtClean="0"/>
              <a:t>Patch_size</a:t>
            </a:r>
            <a:r>
              <a:rPr lang="en-GB" dirty="0" smtClean="0"/>
              <a:t> = 256</a:t>
            </a:r>
          </a:p>
          <a:p>
            <a:pPr>
              <a:buFont typeface="Wingdings" panose="05000000000000000000" pitchFamily="2" charset="2"/>
              <a:buChar char="v"/>
            </a:pPr>
            <a:r>
              <a:rPr lang="en-GB" dirty="0" smtClean="0"/>
              <a:t>Simple U-Net model</a:t>
            </a:r>
          </a:p>
          <a:p>
            <a:pPr>
              <a:buFont typeface="Wingdings" panose="05000000000000000000" pitchFamily="2" charset="2"/>
              <a:buChar char="v"/>
            </a:pPr>
            <a:r>
              <a:rPr lang="en-GB" dirty="0" smtClean="0"/>
              <a:t>Model best val_f1 = 0.853</a:t>
            </a:r>
          </a:p>
          <a:p>
            <a:pPr>
              <a:buFont typeface="Wingdings" panose="05000000000000000000" pitchFamily="2" charset="2"/>
              <a:buChar char="v"/>
            </a:pPr>
            <a:r>
              <a:rPr lang="en-GB" dirty="0" smtClean="0"/>
              <a:t>Model best </a:t>
            </a:r>
            <a:r>
              <a:rPr lang="en-GB" dirty="0" err="1" smtClean="0"/>
              <a:t>val_loss</a:t>
            </a:r>
            <a:r>
              <a:rPr lang="en-GB" dirty="0" smtClean="0"/>
              <a:t> = 0.0176</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7620" y="5622254"/>
            <a:ext cx="4593237" cy="590559"/>
          </a:xfrm>
          <a:prstGeom prst="rect">
            <a:avLst/>
          </a:prstGeom>
        </p:spPr>
      </p:pic>
      <p:sp>
        <p:nvSpPr>
          <p:cNvPr id="8" name="TextBox 7"/>
          <p:cNvSpPr txBox="1"/>
          <p:nvPr/>
        </p:nvSpPr>
        <p:spPr>
          <a:xfrm>
            <a:off x="338328" y="6290077"/>
            <a:ext cx="312906" cy="369332"/>
          </a:xfrm>
          <a:prstGeom prst="rect">
            <a:avLst/>
          </a:prstGeom>
          <a:noFill/>
        </p:spPr>
        <p:txBody>
          <a:bodyPr wrap="none" rtlCol="0">
            <a:spAutoFit/>
          </a:bodyPr>
          <a:lstStyle/>
          <a:p>
            <a:r>
              <a:rPr lang="en-GB" dirty="0"/>
              <a:t>4</a:t>
            </a:r>
          </a:p>
        </p:txBody>
      </p:sp>
    </p:spTree>
    <p:extLst>
      <p:ext uri="{BB962C8B-B14F-4D97-AF65-F5344CB8AC3E}">
        <p14:creationId xmlns:p14="http://schemas.microsoft.com/office/powerpoint/2010/main" val="751750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1640" y="457577"/>
            <a:ext cx="7950984" cy="1081705"/>
          </a:xfrm>
        </p:spPr>
        <p:txBody>
          <a:bodyPr/>
          <a:lstStyle/>
          <a:p>
            <a:r>
              <a:rPr lang="en-GB" dirty="0" smtClean="0"/>
              <a:t>Results and Evaluation</a:t>
            </a:r>
            <a:endParaRPr lang="en-GB"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29731" y="3729250"/>
            <a:ext cx="3892550" cy="2845286"/>
          </a:xfrm>
        </p:spPr>
      </p:pic>
      <p:pic>
        <p:nvPicPr>
          <p:cNvPr id="6" name="Picture 5"/>
          <p:cNvPicPr>
            <a:picLocks noChangeAspect="1"/>
          </p:cNvPicPr>
          <p:nvPr/>
        </p:nvPicPr>
        <p:blipFill>
          <a:blip r:embed="rId3"/>
          <a:stretch>
            <a:fillRect/>
          </a:stretch>
        </p:blipFill>
        <p:spPr>
          <a:xfrm>
            <a:off x="6812280" y="2668205"/>
            <a:ext cx="3900837" cy="3906331"/>
          </a:xfrm>
          <a:prstGeom prst="rect">
            <a:avLst/>
          </a:prstGeom>
        </p:spPr>
      </p:pic>
      <p:sp>
        <p:nvSpPr>
          <p:cNvPr id="7" name="TextBox 6"/>
          <p:cNvSpPr txBox="1"/>
          <p:nvPr/>
        </p:nvSpPr>
        <p:spPr>
          <a:xfrm>
            <a:off x="2700835" y="3331257"/>
            <a:ext cx="1950342" cy="369332"/>
          </a:xfrm>
          <a:prstGeom prst="rect">
            <a:avLst/>
          </a:prstGeom>
          <a:noFill/>
        </p:spPr>
        <p:txBody>
          <a:bodyPr wrap="none" rtlCol="0">
            <a:spAutoFit/>
          </a:bodyPr>
          <a:lstStyle/>
          <a:p>
            <a:r>
              <a:rPr lang="en-GB" dirty="0" smtClean="0"/>
              <a:t>Task 5 Test Mask</a:t>
            </a:r>
            <a:endParaRPr lang="en-GB" dirty="0"/>
          </a:p>
        </p:txBody>
      </p:sp>
      <p:sp>
        <p:nvSpPr>
          <p:cNvPr id="8" name="TextBox 7"/>
          <p:cNvSpPr txBox="1"/>
          <p:nvPr/>
        </p:nvSpPr>
        <p:spPr>
          <a:xfrm>
            <a:off x="7475575" y="2298873"/>
            <a:ext cx="2719719" cy="369332"/>
          </a:xfrm>
          <a:prstGeom prst="rect">
            <a:avLst/>
          </a:prstGeom>
          <a:noFill/>
        </p:spPr>
        <p:txBody>
          <a:bodyPr wrap="none" rtlCol="0">
            <a:spAutoFit/>
          </a:bodyPr>
          <a:lstStyle/>
          <a:p>
            <a:r>
              <a:rPr lang="en-GB" dirty="0" smtClean="0"/>
              <a:t>Overlay of the Test Mask</a:t>
            </a:r>
            <a:endParaRPr lang="en-GB" dirty="0"/>
          </a:p>
        </p:txBody>
      </p:sp>
      <p:pic>
        <p:nvPicPr>
          <p:cNvPr id="11" name="Picture 10"/>
          <p:cNvPicPr>
            <a:picLocks noChangeAspect="1"/>
          </p:cNvPicPr>
          <p:nvPr/>
        </p:nvPicPr>
        <p:blipFill>
          <a:blip r:embed="rId4"/>
          <a:stretch>
            <a:fillRect/>
          </a:stretch>
        </p:blipFill>
        <p:spPr>
          <a:xfrm>
            <a:off x="1455411" y="636229"/>
            <a:ext cx="4651393" cy="2325696"/>
          </a:xfrm>
          <a:prstGeom prst="rect">
            <a:avLst/>
          </a:prstGeom>
        </p:spPr>
      </p:pic>
      <p:sp>
        <p:nvSpPr>
          <p:cNvPr id="12" name="TextBox 11"/>
          <p:cNvSpPr txBox="1"/>
          <p:nvPr/>
        </p:nvSpPr>
        <p:spPr>
          <a:xfrm>
            <a:off x="2508964" y="266897"/>
            <a:ext cx="2544286" cy="369332"/>
          </a:xfrm>
          <a:prstGeom prst="rect">
            <a:avLst/>
          </a:prstGeom>
          <a:noFill/>
        </p:spPr>
        <p:txBody>
          <a:bodyPr wrap="none" rtlCol="0">
            <a:spAutoFit/>
          </a:bodyPr>
          <a:lstStyle/>
          <a:p>
            <a:r>
              <a:rPr lang="en-GB" dirty="0" smtClean="0"/>
              <a:t>Patch Image and Mask</a:t>
            </a:r>
            <a:endParaRPr lang="en-GB" dirty="0"/>
          </a:p>
        </p:txBody>
      </p:sp>
      <p:sp>
        <p:nvSpPr>
          <p:cNvPr id="9" name="TextBox 8"/>
          <p:cNvSpPr txBox="1"/>
          <p:nvPr/>
        </p:nvSpPr>
        <p:spPr>
          <a:xfrm>
            <a:off x="338328" y="6290077"/>
            <a:ext cx="312906" cy="369332"/>
          </a:xfrm>
          <a:prstGeom prst="rect">
            <a:avLst/>
          </a:prstGeom>
          <a:noFill/>
        </p:spPr>
        <p:txBody>
          <a:bodyPr wrap="none" rtlCol="0">
            <a:spAutoFit/>
          </a:bodyPr>
          <a:lstStyle/>
          <a:p>
            <a:r>
              <a:rPr lang="en-GB" dirty="0"/>
              <a:t>5</a:t>
            </a:r>
          </a:p>
        </p:txBody>
      </p:sp>
    </p:spTree>
    <p:extLst>
      <p:ext uri="{BB962C8B-B14F-4D97-AF65-F5344CB8AC3E}">
        <p14:creationId xmlns:p14="http://schemas.microsoft.com/office/powerpoint/2010/main" val="3494206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09873" y="805817"/>
            <a:ext cx="7950984" cy="1081705"/>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GB" dirty="0" smtClean="0"/>
              <a:t>Best Iteration</a:t>
            </a:r>
            <a:endParaRPr lang="en-GB" dirty="0"/>
          </a:p>
        </p:txBody>
      </p:sp>
      <p:sp>
        <p:nvSpPr>
          <p:cNvPr id="3" name="Content Placeholder 2"/>
          <p:cNvSpPr txBox="1">
            <a:spLocks/>
          </p:cNvSpPr>
          <p:nvPr/>
        </p:nvSpPr>
        <p:spPr>
          <a:xfrm>
            <a:off x="1901668" y="1871429"/>
            <a:ext cx="3891960" cy="3997828"/>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a:buFont typeface="Wingdings" panose="05000000000000000000" pitchFamily="2" charset="2"/>
              <a:buChar char="v"/>
            </a:pPr>
            <a:r>
              <a:rPr lang="en-GB" dirty="0" smtClean="0"/>
              <a:t>Patching the Dataset</a:t>
            </a:r>
          </a:p>
          <a:p>
            <a:pPr>
              <a:buFont typeface="Wingdings" panose="05000000000000000000" pitchFamily="2" charset="2"/>
              <a:buChar char="v"/>
            </a:pPr>
            <a:r>
              <a:rPr lang="en-GB" dirty="0" smtClean="0"/>
              <a:t>Filtering </a:t>
            </a:r>
          </a:p>
          <a:p>
            <a:pPr>
              <a:buFont typeface="Wingdings" panose="05000000000000000000" pitchFamily="2" charset="2"/>
              <a:buChar char="v"/>
            </a:pPr>
            <a:r>
              <a:rPr lang="en-GB" dirty="0" smtClean="0"/>
              <a:t>Training</a:t>
            </a:r>
          </a:p>
          <a:p>
            <a:pPr>
              <a:buFont typeface="Wingdings" panose="05000000000000000000" pitchFamily="2" charset="2"/>
              <a:buChar char="v"/>
            </a:pPr>
            <a:r>
              <a:rPr lang="en-GB" dirty="0" smtClean="0"/>
              <a:t>Inference</a:t>
            </a:r>
          </a:p>
          <a:p>
            <a:pPr>
              <a:buFont typeface="Wingdings" panose="05000000000000000000" pitchFamily="2" charset="2"/>
              <a:buChar char="v"/>
            </a:pPr>
            <a:r>
              <a:rPr lang="en-GB" dirty="0" smtClean="0"/>
              <a:t>Individual Plant Segmentation</a:t>
            </a:r>
          </a:p>
          <a:p>
            <a:pPr>
              <a:buFont typeface="Wingdings" panose="05000000000000000000" pitchFamily="2" charset="2"/>
              <a:buChar char="v"/>
            </a:pPr>
            <a:r>
              <a:rPr lang="en-GB" dirty="0" smtClean="0"/>
              <a:t>Main Root Extraction</a:t>
            </a:r>
          </a:p>
        </p:txBody>
      </p:sp>
      <p:sp>
        <p:nvSpPr>
          <p:cNvPr id="5" name="TextBox 4"/>
          <p:cNvSpPr txBox="1"/>
          <p:nvPr/>
        </p:nvSpPr>
        <p:spPr>
          <a:xfrm>
            <a:off x="1750540" y="5577433"/>
            <a:ext cx="2847432" cy="400110"/>
          </a:xfrm>
          <a:prstGeom prst="rect">
            <a:avLst/>
          </a:prstGeom>
          <a:noFill/>
        </p:spPr>
        <p:txBody>
          <a:bodyPr wrap="square" rtlCol="0">
            <a:spAutoFit/>
          </a:bodyPr>
          <a:lstStyle/>
          <a:p>
            <a:r>
              <a:rPr lang="en-GB" sz="2000" dirty="0" smtClean="0"/>
              <a:t>Private </a:t>
            </a:r>
            <a:r>
              <a:rPr lang="en-GB" sz="2000" dirty="0" err="1" smtClean="0"/>
              <a:t>SMAPe</a:t>
            </a:r>
            <a:r>
              <a:rPr lang="en-GB" sz="2000" dirty="0" smtClean="0"/>
              <a:t> Score: </a:t>
            </a:r>
            <a:endParaRPr lang="en-GB" sz="2000" dirty="0"/>
          </a:p>
        </p:txBody>
      </p:sp>
      <p:pic>
        <p:nvPicPr>
          <p:cNvPr id="6" name="Picture 5"/>
          <p:cNvPicPr>
            <a:picLocks noChangeAspect="1"/>
          </p:cNvPicPr>
          <p:nvPr/>
        </p:nvPicPr>
        <p:blipFill>
          <a:blip r:embed="rId2"/>
          <a:stretch>
            <a:fillRect/>
          </a:stretch>
        </p:blipFill>
        <p:spPr>
          <a:xfrm>
            <a:off x="4662974" y="5503455"/>
            <a:ext cx="698513" cy="548065"/>
          </a:xfrm>
          <a:prstGeom prst="rect">
            <a:avLst/>
          </a:prstGeom>
        </p:spPr>
      </p:pic>
      <p:sp>
        <p:nvSpPr>
          <p:cNvPr id="7" name="TextBox 6"/>
          <p:cNvSpPr txBox="1"/>
          <p:nvPr/>
        </p:nvSpPr>
        <p:spPr>
          <a:xfrm>
            <a:off x="338328" y="6290077"/>
            <a:ext cx="312906" cy="369332"/>
          </a:xfrm>
          <a:prstGeom prst="rect">
            <a:avLst/>
          </a:prstGeom>
          <a:noFill/>
        </p:spPr>
        <p:txBody>
          <a:bodyPr wrap="none" rtlCol="0">
            <a:spAutoFit/>
          </a:bodyPr>
          <a:lstStyle/>
          <a:p>
            <a:r>
              <a:rPr lang="en-GB" dirty="0"/>
              <a:t>6</a:t>
            </a:r>
          </a:p>
        </p:txBody>
      </p:sp>
      <p:sp>
        <p:nvSpPr>
          <p:cNvPr id="4" name="TextBox 3"/>
          <p:cNvSpPr txBox="1"/>
          <p:nvPr/>
        </p:nvSpPr>
        <p:spPr>
          <a:xfrm>
            <a:off x="7564264" y="2058352"/>
            <a:ext cx="3031599" cy="369332"/>
          </a:xfrm>
          <a:prstGeom prst="rect">
            <a:avLst/>
          </a:prstGeom>
          <a:noFill/>
        </p:spPr>
        <p:txBody>
          <a:bodyPr wrap="none" rtlCol="0">
            <a:spAutoFit/>
          </a:bodyPr>
          <a:lstStyle/>
          <a:p>
            <a:r>
              <a:rPr lang="en-GB" dirty="0" smtClean="0"/>
              <a:t>Plant Segmentation Method</a:t>
            </a:r>
            <a:endParaRPr lang="en-GB" dirty="0"/>
          </a:p>
        </p:txBody>
      </p:sp>
      <p:pic>
        <p:nvPicPr>
          <p:cNvPr id="12" name="Picture 11"/>
          <p:cNvPicPr>
            <a:picLocks noChangeAspect="1"/>
          </p:cNvPicPr>
          <p:nvPr/>
        </p:nvPicPr>
        <p:blipFill>
          <a:blip r:embed="rId3"/>
          <a:stretch>
            <a:fillRect/>
          </a:stretch>
        </p:blipFill>
        <p:spPr>
          <a:xfrm>
            <a:off x="7331981" y="2598514"/>
            <a:ext cx="3496163" cy="3486637"/>
          </a:xfrm>
          <a:prstGeom prst="rect">
            <a:avLst/>
          </a:prstGeom>
        </p:spPr>
      </p:pic>
    </p:spTree>
    <p:extLst>
      <p:ext uri="{BB962C8B-B14F-4D97-AF65-F5344CB8AC3E}">
        <p14:creationId xmlns:p14="http://schemas.microsoft.com/office/powerpoint/2010/main" val="144538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72" y="1488727"/>
            <a:ext cx="4684776" cy="4684776"/>
          </a:xfrm>
          <a:prstGeom prst="rect">
            <a:avLst/>
          </a:prstGeom>
        </p:spPr>
      </p:pic>
      <p:pic>
        <p:nvPicPr>
          <p:cNvPr id="3" name="Picture 2"/>
          <p:cNvPicPr>
            <a:picLocks noChangeAspect="1"/>
          </p:cNvPicPr>
          <p:nvPr/>
        </p:nvPicPr>
        <p:blipFill>
          <a:blip r:embed="rId3"/>
          <a:stretch>
            <a:fillRect/>
          </a:stretch>
        </p:blipFill>
        <p:spPr>
          <a:xfrm>
            <a:off x="8862899" y="2325429"/>
            <a:ext cx="1325318" cy="3848074"/>
          </a:xfrm>
          <a:prstGeom prst="rect">
            <a:avLst/>
          </a:prstGeom>
        </p:spPr>
      </p:pic>
      <p:sp>
        <p:nvSpPr>
          <p:cNvPr id="4" name="Title 1"/>
          <p:cNvSpPr txBox="1">
            <a:spLocks/>
          </p:cNvSpPr>
          <p:nvPr/>
        </p:nvSpPr>
        <p:spPr>
          <a:xfrm>
            <a:off x="2609873" y="805817"/>
            <a:ext cx="7950984" cy="1081705"/>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GB" dirty="0" smtClean="0"/>
              <a:t>Best Iteration</a:t>
            </a:r>
            <a:endParaRPr lang="en-GB" dirty="0"/>
          </a:p>
        </p:txBody>
      </p:sp>
      <p:sp>
        <p:nvSpPr>
          <p:cNvPr id="5" name="TextBox 4"/>
          <p:cNvSpPr txBox="1"/>
          <p:nvPr/>
        </p:nvSpPr>
        <p:spPr>
          <a:xfrm>
            <a:off x="338328" y="6290077"/>
            <a:ext cx="312906" cy="369332"/>
          </a:xfrm>
          <a:prstGeom prst="rect">
            <a:avLst/>
          </a:prstGeom>
          <a:noFill/>
        </p:spPr>
        <p:txBody>
          <a:bodyPr wrap="none" rtlCol="0">
            <a:spAutoFit/>
          </a:bodyPr>
          <a:lstStyle/>
          <a:p>
            <a:r>
              <a:rPr lang="en-GB" dirty="0"/>
              <a:t>7</a:t>
            </a:r>
          </a:p>
        </p:txBody>
      </p:sp>
      <p:sp>
        <p:nvSpPr>
          <p:cNvPr id="6" name="TextBox 5"/>
          <p:cNvSpPr txBox="1"/>
          <p:nvPr/>
        </p:nvSpPr>
        <p:spPr>
          <a:xfrm>
            <a:off x="8041818" y="1887522"/>
            <a:ext cx="2967479" cy="369332"/>
          </a:xfrm>
          <a:prstGeom prst="rect">
            <a:avLst/>
          </a:prstGeom>
          <a:noFill/>
        </p:spPr>
        <p:txBody>
          <a:bodyPr wrap="none" rtlCol="0">
            <a:spAutoFit/>
          </a:bodyPr>
          <a:lstStyle/>
          <a:p>
            <a:r>
              <a:rPr lang="en-GB" dirty="0" smtClean="0"/>
              <a:t>Main Root Length Measure</a:t>
            </a:r>
            <a:endParaRPr lang="en-GB" dirty="0"/>
          </a:p>
        </p:txBody>
      </p:sp>
      <p:sp>
        <p:nvSpPr>
          <p:cNvPr id="7" name="TextBox 6"/>
          <p:cNvSpPr txBox="1"/>
          <p:nvPr/>
        </p:nvSpPr>
        <p:spPr>
          <a:xfrm>
            <a:off x="3174496" y="1042416"/>
            <a:ext cx="2993127" cy="369332"/>
          </a:xfrm>
          <a:prstGeom prst="rect">
            <a:avLst/>
          </a:prstGeom>
          <a:noFill/>
        </p:spPr>
        <p:txBody>
          <a:bodyPr wrap="none" rtlCol="0">
            <a:spAutoFit/>
          </a:bodyPr>
          <a:lstStyle/>
          <a:p>
            <a:r>
              <a:rPr lang="en-GB" dirty="0" smtClean="0"/>
              <a:t>Individual Plant Segmented</a:t>
            </a:r>
            <a:endParaRPr lang="en-GB" dirty="0"/>
          </a:p>
        </p:txBody>
      </p:sp>
    </p:spTree>
    <p:extLst>
      <p:ext uri="{BB962C8B-B14F-4D97-AF65-F5344CB8AC3E}">
        <p14:creationId xmlns:p14="http://schemas.microsoft.com/office/powerpoint/2010/main" val="2993519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09873" y="805817"/>
            <a:ext cx="7950984" cy="1081705"/>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GB" smtClean="0"/>
              <a:t>Error Analysis and Iteration</a:t>
            </a:r>
            <a:endParaRPr lang="en-GB" dirty="0"/>
          </a:p>
        </p:txBody>
      </p:sp>
      <p:pic>
        <p:nvPicPr>
          <p:cNvPr id="3" name="Picture 2"/>
          <p:cNvPicPr>
            <a:picLocks noChangeAspect="1"/>
          </p:cNvPicPr>
          <p:nvPr/>
        </p:nvPicPr>
        <p:blipFill>
          <a:blip r:embed="rId2"/>
          <a:stretch>
            <a:fillRect/>
          </a:stretch>
        </p:blipFill>
        <p:spPr>
          <a:xfrm>
            <a:off x="5866587" y="2113289"/>
            <a:ext cx="4694270" cy="3546294"/>
          </a:xfrm>
          <a:prstGeom prst="rect">
            <a:avLst/>
          </a:prstGeom>
        </p:spPr>
      </p:pic>
      <p:sp>
        <p:nvSpPr>
          <p:cNvPr id="4" name="Content Placeholder 2"/>
          <p:cNvSpPr txBox="1">
            <a:spLocks/>
          </p:cNvSpPr>
          <p:nvPr/>
        </p:nvSpPr>
        <p:spPr>
          <a:xfrm>
            <a:off x="1424966" y="1887522"/>
            <a:ext cx="3891960" cy="3997828"/>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a:buFont typeface="Wingdings" panose="05000000000000000000" pitchFamily="2" charset="2"/>
              <a:buChar char="v"/>
            </a:pPr>
            <a:r>
              <a:rPr lang="en-GB" dirty="0" smtClean="0"/>
              <a:t>Removing masks containing only black pixels, leading to better model performance</a:t>
            </a:r>
          </a:p>
          <a:p>
            <a:pPr>
              <a:buFont typeface="Wingdings" panose="05000000000000000000" pitchFamily="2" charset="2"/>
              <a:buChar char="v"/>
            </a:pPr>
            <a:r>
              <a:rPr lang="en-GB" dirty="0" smtClean="0"/>
              <a:t>Improve the segmentation of the individual plants</a:t>
            </a:r>
          </a:p>
          <a:p>
            <a:pPr>
              <a:buFont typeface="Wingdings" panose="05000000000000000000" pitchFamily="2" charset="2"/>
              <a:buChar char="v"/>
            </a:pPr>
            <a:r>
              <a:rPr lang="en-GB" dirty="0" smtClean="0"/>
              <a:t>Measure the main root length by getting the distance between the first and the last node of the skeleton </a:t>
            </a:r>
            <a:endParaRPr lang="en-GB" dirty="0"/>
          </a:p>
        </p:txBody>
      </p:sp>
      <p:sp>
        <p:nvSpPr>
          <p:cNvPr id="5" name="TextBox 4"/>
          <p:cNvSpPr txBox="1"/>
          <p:nvPr/>
        </p:nvSpPr>
        <p:spPr>
          <a:xfrm>
            <a:off x="338328" y="6290077"/>
            <a:ext cx="312906" cy="369332"/>
          </a:xfrm>
          <a:prstGeom prst="rect">
            <a:avLst/>
          </a:prstGeom>
          <a:noFill/>
        </p:spPr>
        <p:txBody>
          <a:bodyPr wrap="none" rtlCol="0">
            <a:spAutoFit/>
          </a:bodyPr>
          <a:lstStyle/>
          <a:p>
            <a:r>
              <a:rPr lang="en-GB" dirty="0"/>
              <a:t>8</a:t>
            </a:r>
          </a:p>
        </p:txBody>
      </p:sp>
    </p:spTree>
    <p:extLst>
      <p:ext uri="{BB962C8B-B14F-4D97-AF65-F5344CB8AC3E}">
        <p14:creationId xmlns:p14="http://schemas.microsoft.com/office/powerpoint/2010/main" val="21952528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391593" y="735092"/>
            <a:ext cx="1790950" cy="6049219"/>
          </a:xfrm>
          <a:prstGeom prst="rect">
            <a:avLst/>
          </a:prstGeom>
        </p:spPr>
      </p:pic>
      <p:sp>
        <p:nvSpPr>
          <p:cNvPr id="10" name="TextBox 9"/>
          <p:cNvSpPr txBox="1"/>
          <p:nvPr/>
        </p:nvSpPr>
        <p:spPr>
          <a:xfrm>
            <a:off x="3290641" y="365760"/>
            <a:ext cx="1992853" cy="369332"/>
          </a:xfrm>
          <a:prstGeom prst="rect">
            <a:avLst/>
          </a:prstGeom>
          <a:noFill/>
        </p:spPr>
        <p:txBody>
          <a:bodyPr wrap="none" rtlCol="0">
            <a:spAutoFit/>
          </a:bodyPr>
          <a:lstStyle/>
          <a:p>
            <a:r>
              <a:rPr lang="en-GB" dirty="0" smtClean="0"/>
              <a:t>Image 18, Plant 5</a:t>
            </a:r>
            <a:endParaRPr lang="en-GB" dirty="0"/>
          </a:p>
        </p:txBody>
      </p:sp>
      <p:pic>
        <p:nvPicPr>
          <p:cNvPr id="11" name="Picture 10"/>
          <p:cNvPicPr>
            <a:picLocks noChangeAspect="1"/>
          </p:cNvPicPr>
          <p:nvPr/>
        </p:nvPicPr>
        <p:blipFill>
          <a:blip r:embed="rId3"/>
          <a:stretch>
            <a:fillRect/>
          </a:stretch>
        </p:blipFill>
        <p:spPr>
          <a:xfrm>
            <a:off x="1185322" y="735092"/>
            <a:ext cx="2105319" cy="5887272"/>
          </a:xfrm>
          <a:prstGeom prst="rect">
            <a:avLst/>
          </a:prstGeom>
        </p:spPr>
      </p:pic>
      <p:sp>
        <p:nvSpPr>
          <p:cNvPr id="12" name="TextBox 11"/>
          <p:cNvSpPr txBox="1"/>
          <p:nvPr/>
        </p:nvSpPr>
        <p:spPr>
          <a:xfrm>
            <a:off x="1241555" y="365760"/>
            <a:ext cx="1992853" cy="369332"/>
          </a:xfrm>
          <a:prstGeom prst="rect">
            <a:avLst/>
          </a:prstGeom>
          <a:noFill/>
        </p:spPr>
        <p:txBody>
          <a:bodyPr wrap="none" rtlCol="0">
            <a:spAutoFit/>
          </a:bodyPr>
          <a:lstStyle/>
          <a:p>
            <a:r>
              <a:rPr lang="en-GB" dirty="0" smtClean="0"/>
              <a:t>Image 18, Plant 4</a:t>
            </a:r>
            <a:endParaRPr lang="en-GB"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3861" y="3481886"/>
            <a:ext cx="4306016" cy="3140478"/>
          </a:xfrm>
          <a:prstGeom prst="rect">
            <a:avLst/>
          </a:prstGeom>
        </p:spPr>
      </p:pic>
      <p:sp>
        <p:nvSpPr>
          <p:cNvPr id="16" name="TextBox 15"/>
          <p:cNvSpPr txBox="1"/>
          <p:nvPr/>
        </p:nvSpPr>
        <p:spPr>
          <a:xfrm>
            <a:off x="6980719" y="3056208"/>
            <a:ext cx="2755883" cy="369332"/>
          </a:xfrm>
          <a:prstGeom prst="rect">
            <a:avLst/>
          </a:prstGeom>
          <a:noFill/>
        </p:spPr>
        <p:txBody>
          <a:bodyPr wrap="none" rtlCol="0">
            <a:spAutoFit/>
          </a:bodyPr>
          <a:lstStyle/>
          <a:p>
            <a:r>
              <a:rPr lang="en-GB" dirty="0" smtClean="0"/>
              <a:t>Iteration 1 (val_f1 = 0.48)</a:t>
            </a:r>
            <a:endParaRPr lang="en-GB" dirty="0"/>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9435" y="209255"/>
            <a:ext cx="2978450" cy="2719817"/>
          </a:xfrm>
          <a:prstGeom prst="rect">
            <a:avLst/>
          </a:prstGeom>
        </p:spPr>
      </p:pic>
      <p:sp>
        <p:nvSpPr>
          <p:cNvPr id="9" name="TextBox 8"/>
          <p:cNvSpPr txBox="1"/>
          <p:nvPr/>
        </p:nvSpPr>
        <p:spPr>
          <a:xfrm>
            <a:off x="338328" y="6290077"/>
            <a:ext cx="312906" cy="369332"/>
          </a:xfrm>
          <a:prstGeom prst="rect">
            <a:avLst/>
          </a:prstGeom>
          <a:noFill/>
        </p:spPr>
        <p:txBody>
          <a:bodyPr wrap="none" rtlCol="0">
            <a:spAutoFit/>
          </a:bodyPr>
          <a:lstStyle/>
          <a:p>
            <a:r>
              <a:rPr lang="en-GB" dirty="0"/>
              <a:t>9</a:t>
            </a:r>
          </a:p>
        </p:txBody>
      </p:sp>
    </p:spTree>
    <p:extLst>
      <p:ext uri="{BB962C8B-B14F-4D97-AF65-F5344CB8AC3E}">
        <p14:creationId xmlns:p14="http://schemas.microsoft.com/office/powerpoint/2010/main" val="34358776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5567</TotalTime>
  <Words>549</Words>
  <Application>Microsoft Office PowerPoint</Application>
  <PresentationFormat>Widescreen</PresentationFormat>
  <Paragraphs>96</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MS Shell Dlg 2</vt:lpstr>
      <vt:lpstr>Wingdings</vt:lpstr>
      <vt:lpstr>Wingdings 3</vt:lpstr>
      <vt:lpstr>Madison</vt:lpstr>
      <vt:lpstr>Computer Vision and Robotics</vt:lpstr>
      <vt:lpstr>PowerPoint Presentation</vt:lpstr>
      <vt:lpstr>PowerPoint Presentation</vt:lpstr>
      <vt:lpstr>PowerPoint Presentation</vt:lpstr>
      <vt:lpstr>Results and Evaluation</vt:lpstr>
      <vt:lpstr>PowerPoint Presentation</vt:lpstr>
      <vt:lpstr>PowerPoint Presentation</vt:lpstr>
      <vt:lpstr>PowerPoint Presentation</vt:lpstr>
      <vt:lpstr>PowerPoint Presentation</vt:lpstr>
      <vt:lpstr>Reinforcement Learning</vt:lpstr>
      <vt:lpstr>PowerPoint Presentation</vt:lpstr>
      <vt:lpstr>PID Controller</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and Robotics</dc:title>
  <dc:creator>Vladi</dc:creator>
  <cp:lastModifiedBy>Vladi</cp:lastModifiedBy>
  <cp:revision>65</cp:revision>
  <dcterms:created xsi:type="dcterms:W3CDTF">2025-01-19T16:19:12Z</dcterms:created>
  <dcterms:modified xsi:type="dcterms:W3CDTF">2025-01-23T23:38:32Z</dcterms:modified>
</cp:coreProperties>
</file>